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2" r:id="rId3"/>
    <p:sldId id="257" r:id="rId4"/>
    <p:sldId id="258"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04T02:10:37.033"/>
    </inkml:context>
    <inkml:brush xml:id="br0">
      <inkml:brushProperty name="width" value="0.1" units="cm"/>
      <inkml:brushProperty name="height" value="0.1" units="cm"/>
      <inkml:brushProperty name="color" value="#FFFFFF"/>
    </inkml:brush>
  </inkml:definitions>
  <inkml:trace contextRef="#ctx0" brushRef="#br0">1 0 128,'0'6'0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31795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75303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07218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77629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340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87198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524777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1482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7049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20612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4/6/20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042691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4/6/20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2883581793"/>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read.org/2020-offering-letter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track.us/congress/members/CO#senators" TargetMode="External"/><Relationship Id="rId2" Type="http://schemas.openxmlformats.org/officeDocument/2006/relationships/hyperlink" Target="http://govtrack.u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855E3D7-898B-49B7-8E87-4959BCCB856C}"/>
              </a:ext>
            </a:extLst>
          </p:cNvPr>
          <p:cNvPicPr>
            <a:picLocks noChangeAspect="1"/>
          </p:cNvPicPr>
          <p:nvPr/>
        </p:nvPicPr>
        <p:blipFill rotWithShape="1">
          <a:blip r:embed="rId2">
            <a:alphaModFix/>
          </a:blip>
          <a:srcRect l="3135" r="1" b="1"/>
          <a:stretch/>
        </p:blipFill>
        <p:spPr>
          <a:xfrm>
            <a:off x="20" y="10"/>
            <a:ext cx="12188931" cy="6857990"/>
          </a:xfrm>
          <a:prstGeom prst="rect">
            <a:avLst/>
          </a:prstGeom>
        </p:spPr>
      </p:pic>
      <p:sp>
        <p:nvSpPr>
          <p:cNvPr id="11" name="Rectangle 6">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657225 w 10515600"/>
              <a:gd name="connsiteY1" fmla="*/ 0 h 5416094"/>
              <a:gd name="connsiteX2" fmla="*/ 1419606 w 10515600"/>
              <a:gd name="connsiteY2" fmla="*/ 0 h 5416094"/>
              <a:gd name="connsiteX3" fmla="*/ 2181987 w 10515600"/>
              <a:gd name="connsiteY3" fmla="*/ 0 h 5416094"/>
              <a:gd name="connsiteX4" fmla="*/ 3049524 w 10515600"/>
              <a:gd name="connsiteY4" fmla="*/ 0 h 5416094"/>
              <a:gd name="connsiteX5" fmla="*/ 3706749 w 10515600"/>
              <a:gd name="connsiteY5" fmla="*/ 0 h 5416094"/>
              <a:gd name="connsiteX6" fmla="*/ 4469130 w 10515600"/>
              <a:gd name="connsiteY6" fmla="*/ 0 h 5416094"/>
              <a:gd name="connsiteX7" fmla="*/ 5126355 w 10515600"/>
              <a:gd name="connsiteY7" fmla="*/ 0 h 5416094"/>
              <a:gd name="connsiteX8" fmla="*/ 5783580 w 10515600"/>
              <a:gd name="connsiteY8" fmla="*/ 0 h 5416094"/>
              <a:gd name="connsiteX9" fmla="*/ 6440805 w 10515600"/>
              <a:gd name="connsiteY9" fmla="*/ 0 h 5416094"/>
              <a:gd name="connsiteX10" fmla="*/ 6782562 w 10515600"/>
              <a:gd name="connsiteY10" fmla="*/ 0 h 5416094"/>
              <a:gd name="connsiteX11" fmla="*/ 7544943 w 10515600"/>
              <a:gd name="connsiteY11" fmla="*/ 0 h 5416094"/>
              <a:gd name="connsiteX12" fmla="*/ 7886700 w 10515600"/>
              <a:gd name="connsiteY12" fmla="*/ 0 h 5416094"/>
              <a:gd name="connsiteX13" fmla="*/ 8543925 w 10515600"/>
              <a:gd name="connsiteY13" fmla="*/ 0 h 5416094"/>
              <a:gd name="connsiteX14" fmla="*/ 9411462 w 10515600"/>
              <a:gd name="connsiteY14" fmla="*/ 0 h 5416094"/>
              <a:gd name="connsiteX15" fmla="*/ 10515600 w 10515600"/>
              <a:gd name="connsiteY15" fmla="*/ 0 h 5416094"/>
              <a:gd name="connsiteX16" fmla="*/ 10515600 w 10515600"/>
              <a:gd name="connsiteY16" fmla="*/ 731173 h 5416094"/>
              <a:gd name="connsiteX17" fmla="*/ 10515600 w 10515600"/>
              <a:gd name="connsiteY17" fmla="*/ 1299863 h 5416094"/>
              <a:gd name="connsiteX18" fmla="*/ 10515600 w 10515600"/>
              <a:gd name="connsiteY18" fmla="*/ 1868552 h 5416094"/>
              <a:gd name="connsiteX19" fmla="*/ 10515600 w 10515600"/>
              <a:gd name="connsiteY19" fmla="*/ 2545564 h 5416094"/>
              <a:gd name="connsiteX20" fmla="*/ 10515600 w 10515600"/>
              <a:gd name="connsiteY20" fmla="*/ 3222576 h 5416094"/>
              <a:gd name="connsiteX21" fmla="*/ 10515600 w 10515600"/>
              <a:gd name="connsiteY21" fmla="*/ 3845427 h 5416094"/>
              <a:gd name="connsiteX22" fmla="*/ 10515600 w 10515600"/>
              <a:gd name="connsiteY22" fmla="*/ 4630760 h 5416094"/>
              <a:gd name="connsiteX23" fmla="*/ 10515600 w 10515600"/>
              <a:gd name="connsiteY23" fmla="*/ 5416094 h 5416094"/>
              <a:gd name="connsiteX24" fmla="*/ 9648063 w 10515600"/>
              <a:gd name="connsiteY24" fmla="*/ 5416094 h 5416094"/>
              <a:gd name="connsiteX25" fmla="*/ 8885682 w 10515600"/>
              <a:gd name="connsiteY25" fmla="*/ 5416094 h 5416094"/>
              <a:gd name="connsiteX26" fmla="*/ 8543925 w 10515600"/>
              <a:gd name="connsiteY26" fmla="*/ 5416094 h 5416094"/>
              <a:gd name="connsiteX27" fmla="*/ 7676388 w 10515600"/>
              <a:gd name="connsiteY27" fmla="*/ 5416094 h 5416094"/>
              <a:gd name="connsiteX28" fmla="*/ 7124319 w 10515600"/>
              <a:gd name="connsiteY28" fmla="*/ 5416094 h 5416094"/>
              <a:gd name="connsiteX29" fmla="*/ 6361938 w 10515600"/>
              <a:gd name="connsiteY29" fmla="*/ 5416094 h 5416094"/>
              <a:gd name="connsiteX30" fmla="*/ 6020181 w 10515600"/>
              <a:gd name="connsiteY30" fmla="*/ 5416094 h 5416094"/>
              <a:gd name="connsiteX31" fmla="*/ 5152644 w 10515600"/>
              <a:gd name="connsiteY31" fmla="*/ 5416094 h 5416094"/>
              <a:gd name="connsiteX32" fmla="*/ 4600575 w 10515600"/>
              <a:gd name="connsiteY32" fmla="*/ 5416094 h 5416094"/>
              <a:gd name="connsiteX33" fmla="*/ 3943350 w 10515600"/>
              <a:gd name="connsiteY33" fmla="*/ 5416094 h 5416094"/>
              <a:gd name="connsiteX34" fmla="*/ 3496437 w 10515600"/>
              <a:gd name="connsiteY34" fmla="*/ 5416094 h 5416094"/>
              <a:gd name="connsiteX35" fmla="*/ 2734056 w 10515600"/>
              <a:gd name="connsiteY35" fmla="*/ 5416094 h 5416094"/>
              <a:gd name="connsiteX36" fmla="*/ 1866519 w 10515600"/>
              <a:gd name="connsiteY36" fmla="*/ 5416094 h 5416094"/>
              <a:gd name="connsiteX37" fmla="*/ 1314450 w 10515600"/>
              <a:gd name="connsiteY37" fmla="*/ 5416094 h 5416094"/>
              <a:gd name="connsiteX38" fmla="*/ 0 w 10515600"/>
              <a:gd name="connsiteY38" fmla="*/ 5416094 h 5416094"/>
              <a:gd name="connsiteX39" fmla="*/ 0 w 10515600"/>
              <a:gd name="connsiteY39" fmla="*/ 4739082 h 5416094"/>
              <a:gd name="connsiteX40" fmla="*/ 0 w 10515600"/>
              <a:gd name="connsiteY40" fmla="*/ 4062071 h 5416094"/>
              <a:gd name="connsiteX41" fmla="*/ 0 w 10515600"/>
              <a:gd name="connsiteY41" fmla="*/ 3330898 h 5416094"/>
              <a:gd name="connsiteX42" fmla="*/ 0 w 10515600"/>
              <a:gd name="connsiteY42" fmla="*/ 2653886 h 5416094"/>
              <a:gd name="connsiteX43" fmla="*/ 0 w 10515600"/>
              <a:gd name="connsiteY43" fmla="*/ 1922713 h 5416094"/>
              <a:gd name="connsiteX44" fmla="*/ 0 w 10515600"/>
              <a:gd name="connsiteY44" fmla="*/ 1191541 h 5416094"/>
              <a:gd name="connsiteX45" fmla="*/ 0 w 10515600"/>
              <a:gd name="connsiteY45"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515600" h="5416094" fill="none" extrusionOk="0">
                <a:moveTo>
                  <a:pt x="0" y="0"/>
                </a:moveTo>
                <a:cubicBezTo>
                  <a:pt x="177150" y="-2233"/>
                  <a:pt x="437740" y="9549"/>
                  <a:pt x="657225" y="0"/>
                </a:cubicBezTo>
                <a:cubicBezTo>
                  <a:pt x="876711" y="-9549"/>
                  <a:pt x="1120002" y="4103"/>
                  <a:pt x="1419606" y="0"/>
                </a:cubicBezTo>
                <a:cubicBezTo>
                  <a:pt x="1719210" y="-4103"/>
                  <a:pt x="1938104" y="16641"/>
                  <a:pt x="2181987" y="0"/>
                </a:cubicBezTo>
                <a:cubicBezTo>
                  <a:pt x="2425870" y="-16641"/>
                  <a:pt x="2669395" y="-9276"/>
                  <a:pt x="3049524" y="0"/>
                </a:cubicBezTo>
                <a:cubicBezTo>
                  <a:pt x="3429653" y="9276"/>
                  <a:pt x="3553691" y="29352"/>
                  <a:pt x="3706749" y="0"/>
                </a:cubicBezTo>
                <a:cubicBezTo>
                  <a:pt x="3859808" y="-29352"/>
                  <a:pt x="4111295" y="-6375"/>
                  <a:pt x="4469130" y="0"/>
                </a:cubicBezTo>
                <a:cubicBezTo>
                  <a:pt x="4826965" y="6375"/>
                  <a:pt x="4916661" y="-30390"/>
                  <a:pt x="5126355" y="0"/>
                </a:cubicBezTo>
                <a:cubicBezTo>
                  <a:pt x="5336049" y="30390"/>
                  <a:pt x="5578402" y="-7004"/>
                  <a:pt x="5783580" y="0"/>
                </a:cubicBezTo>
                <a:cubicBezTo>
                  <a:pt x="5988759" y="7004"/>
                  <a:pt x="6270371" y="29583"/>
                  <a:pt x="6440805" y="0"/>
                </a:cubicBezTo>
                <a:cubicBezTo>
                  <a:pt x="6611240" y="-29583"/>
                  <a:pt x="6667725" y="8173"/>
                  <a:pt x="6782562" y="0"/>
                </a:cubicBezTo>
                <a:cubicBezTo>
                  <a:pt x="6897399" y="-8173"/>
                  <a:pt x="7375754" y="-24084"/>
                  <a:pt x="7544943" y="0"/>
                </a:cubicBezTo>
                <a:cubicBezTo>
                  <a:pt x="7714132" y="24084"/>
                  <a:pt x="7790780" y="5607"/>
                  <a:pt x="7886700" y="0"/>
                </a:cubicBezTo>
                <a:cubicBezTo>
                  <a:pt x="7982620" y="-5607"/>
                  <a:pt x="8404356" y="28301"/>
                  <a:pt x="8543925" y="0"/>
                </a:cubicBezTo>
                <a:cubicBezTo>
                  <a:pt x="8683495" y="-28301"/>
                  <a:pt x="9088340" y="-5992"/>
                  <a:pt x="9411462" y="0"/>
                </a:cubicBezTo>
                <a:cubicBezTo>
                  <a:pt x="9734584" y="5992"/>
                  <a:pt x="10083951" y="22703"/>
                  <a:pt x="10515600" y="0"/>
                </a:cubicBezTo>
                <a:cubicBezTo>
                  <a:pt x="10497934" y="171001"/>
                  <a:pt x="10537777" y="498242"/>
                  <a:pt x="10515600" y="731173"/>
                </a:cubicBezTo>
                <a:cubicBezTo>
                  <a:pt x="10493423" y="964104"/>
                  <a:pt x="10516932" y="1174374"/>
                  <a:pt x="10515600" y="1299863"/>
                </a:cubicBezTo>
                <a:cubicBezTo>
                  <a:pt x="10514269" y="1425352"/>
                  <a:pt x="10522086" y="1677469"/>
                  <a:pt x="10515600" y="1868552"/>
                </a:cubicBezTo>
                <a:cubicBezTo>
                  <a:pt x="10509114" y="2059635"/>
                  <a:pt x="10499452" y="2266556"/>
                  <a:pt x="10515600" y="2545564"/>
                </a:cubicBezTo>
                <a:cubicBezTo>
                  <a:pt x="10531748" y="2824572"/>
                  <a:pt x="10506359" y="3046060"/>
                  <a:pt x="10515600" y="3222576"/>
                </a:cubicBezTo>
                <a:cubicBezTo>
                  <a:pt x="10524841" y="3399092"/>
                  <a:pt x="10507180" y="3536552"/>
                  <a:pt x="10515600" y="3845427"/>
                </a:cubicBezTo>
                <a:cubicBezTo>
                  <a:pt x="10524020" y="4154302"/>
                  <a:pt x="10505750" y="4362578"/>
                  <a:pt x="10515600" y="4630760"/>
                </a:cubicBezTo>
                <a:cubicBezTo>
                  <a:pt x="10525450" y="4898942"/>
                  <a:pt x="10492122" y="5233505"/>
                  <a:pt x="10515600" y="5416094"/>
                </a:cubicBezTo>
                <a:cubicBezTo>
                  <a:pt x="10321022" y="5373763"/>
                  <a:pt x="9841056" y="5373781"/>
                  <a:pt x="9648063" y="5416094"/>
                </a:cubicBezTo>
                <a:cubicBezTo>
                  <a:pt x="9455070" y="5458407"/>
                  <a:pt x="9225135" y="5428993"/>
                  <a:pt x="8885682" y="5416094"/>
                </a:cubicBezTo>
                <a:cubicBezTo>
                  <a:pt x="8546229" y="5403195"/>
                  <a:pt x="8660252" y="5403063"/>
                  <a:pt x="8543925" y="5416094"/>
                </a:cubicBezTo>
                <a:cubicBezTo>
                  <a:pt x="8427598" y="5429125"/>
                  <a:pt x="8066747" y="5419630"/>
                  <a:pt x="7676388" y="5416094"/>
                </a:cubicBezTo>
                <a:cubicBezTo>
                  <a:pt x="7286029" y="5412558"/>
                  <a:pt x="7286084" y="5427534"/>
                  <a:pt x="7124319" y="5416094"/>
                </a:cubicBezTo>
                <a:cubicBezTo>
                  <a:pt x="6962554" y="5404654"/>
                  <a:pt x="6638960" y="5390930"/>
                  <a:pt x="6361938" y="5416094"/>
                </a:cubicBezTo>
                <a:cubicBezTo>
                  <a:pt x="6084916" y="5441258"/>
                  <a:pt x="6131919" y="5418087"/>
                  <a:pt x="6020181" y="5416094"/>
                </a:cubicBezTo>
                <a:cubicBezTo>
                  <a:pt x="5908443" y="5414101"/>
                  <a:pt x="5558871" y="5407232"/>
                  <a:pt x="5152644" y="5416094"/>
                </a:cubicBezTo>
                <a:cubicBezTo>
                  <a:pt x="4746417" y="5424956"/>
                  <a:pt x="4798774" y="5402919"/>
                  <a:pt x="4600575" y="5416094"/>
                </a:cubicBezTo>
                <a:cubicBezTo>
                  <a:pt x="4402376" y="5429269"/>
                  <a:pt x="4180360" y="5402655"/>
                  <a:pt x="3943350" y="5416094"/>
                </a:cubicBezTo>
                <a:cubicBezTo>
                  <a:pt x="3706340" y="5429533"/>
                  <a:pt x="3658445" y="5419171"/>
                  <a:pt x="3496437" y="5416094"/>
                </a:cubicBezTo>
                <a:cubicBezTo>
                  <a:pt x="3334429" y="5413017"/>
                  <a:pt x="3010124" y="5399344"/>
                  <a:pt x="2734056" y="5416094"/>
                </a:cubicBezTo>
                <a:cubicBezTo>
                  <a:pt x="2457988" y="5432844"/>
                  <a:pt x="2236739" y="5427521"/>
                  <a:pt x="1866519" y="5416094"/>
                </a:cubicBezTo>
                <a:cubicBezTo>
                  <a:pt x="1496299" y="5404667"/>
                  <a:pt x="1510850" y="5404957"/>
                  <a:pt x="1314450" y="5416094"/>
                </a:cubicBezTo>
                <a:cubicBezTo>
                  <a:pt x="1118050" y="5427231"/>
                  <a:pt x="570195" y="5429560"/>
                  <a:pt x="0" y="5416094"/>
                </a:cubicBezTo>
                <a:cubicBezTo>
                  <a:pt x="-26608" y="5186086"/>
                  <a:pt x="-30817" y="5026509"/>
                  <a:pt x="0" y="4739082"/>
                </a:cubicBezTo>
                <a:cubicBezTo>
                  <a:pt x="30817" y="4451655"/>
                  <a:pt x="30406" y="4379302"/>
                  <a:pt x="0" y="4062071"/>
                </a:cubicBezTo>
                <a:cubicBezTo>
                  <a:pt x="-30406" y="3744840"/>
                  <a:pt x="16937" y="3655631"/>
                  <a:pt x="0" y="3330898"/>
                </a:cubicBezTo>
                <a:cubicBezTo>
                  <a:pt x="-16937" y="3006165"/>
                  <a:pt x="-2848" y="2928355"/>
                  <a:pt x="0" y="2653886"/>
                </a:cubicBezTo>
                <a:cubicBezTo>
                  <a:pt x="2848" y="2379417"/>
                  <a:pt x="-4508" y="2270960"/>
                  <a:pt x="0" y="1922713"/>
                </a:cubicBezTo>
                <a:cubicBezTo>
                  <a:pt x="4508" y="1574466"/>
                  <a:pt x="-7038" y="1405929"/>
                  <a:pt x="0" y="1191541"/>
                </a:cubicBezTo>
                <a:cubicBezTo>
                  <a:pt x="7038" y="977153"/>
                  <a:pt x="-53038" y="292447"/>
                  <a:pt x="0" y="0"/>
                </a:cubicBezTo>
                <a:close/>
              </a:path>
              <a:path w="10515600" h="5416094"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gradFill>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gradFill>
          <a:ln w="5715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0DE0A1-0179-4C42-8DFB-FBB9B33CC650}"/>
              </a:ext>
            </a:extLst>
          </p:cNvPr>
          <p:cNvSpPr>
            <a:spLocks noGrp="1"/>
          </p:cNvSpPr>
          <p:nvPr>
            <p:ph type="ctrTitle"/>
          </p:nvPr>
        </p:nvSpPr>
        <p:spPr>
          <a:xfrm>
            <a:off x="1527048" y="1124712"/>
            <a:ext cx="9144000" cy="3063240"/>
          </a:xfrm>
        </p:spPr>
        <p:txBody>
          <a:bodyPr>
            <a:normAutofit/>
          </a:bodyPr>
          <a:lstStyle/>
          <a:p>
            <a:pPr algn="ctr"/>
            <a:r>
              <a:rPr lang="en-US" dirty="0">
                <a:solidFill>
                  <a:schemeClr val="bg1"/>
                </a:solidFill>
              </a:rPr>
              <a:t>Bread for the World </a:t>
            </a:r>
          </a:p>
        </p:txBody>
      </p:sp>
      <p:sp>
        <p:nvSpPr>
          <p:cNvPr id="3" name="Subtitle 2">
            <a:extLst>
              <a:ext uri="{FF2B5EF4-FFF2-40B4-BE49-F238E27FC236}">
                <a16:creationId xmlns:a16="http://schemas.microsoft.com/office/drawing/2014/main" id="{6E5AC18F-1A9C-AC47-8EFE-29170E7F2A26}"/>
              </a:ext>
            </a:extLst>
          </p:cNvPr>
          <p:cNvSpPr>
            <a:spLocks noGrp="1"/>
          </p:cNvSpPr>
          <p:nvPr>
            <p:ph type="subTitle" idx="1"/>
          </p:nvPr>
        </p:nvSpPr>
        <p:spPr>
          <a:xfrm>
            <a:off x="1527048" y="4599432"/>
            <a:ext cx="9144000" cy="1227520"/>
          </a:xfrm>
        </p:spPr>
        <p:txBody>
          <a:bodyPr>
            <a:normAutofit/>
          </a:bodyPr>
          <a:lstStyle/>
          <a:p>
            <a:pPr algn="ctr"/>
            <a:r>
              <a:rPr lang="en-US" sz="3200" dirty="0">
                <a:solidFill>
                  <a:schemeClr val="bg1"/>
                </a:solidFill>
              </a:rPr>
              <a:t>Letter writing campaign</a:t>
            </a:r>
          </a:p>
        </p:txBody>
      </p:sp>
      <p:sp>
        <p:nvSpPr>
          <p:cNvPr id="13" name="Rectangle 6">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4769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45DEEED-BE3A-4307-800A-45F555B51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5C73706-35AD-4797-B796-D806B8FE5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006297" cy="6858000"/>
          </a:xfrm>
          <a:custGeom>
            <a:avLst/>
            <a:gdLst>
              <a:gd name="connsiteX0" fmla="*/ 5006297 w 5006297"/>
              <a:gd name="connsiteY0" fmla="*/ 0 h 6858000"/>
              <a:gd name="connsiteX1" fmla="*/ 1229608 w 5006297"/>
              <a:gd name="connsiteY1" fmla="*/ 0 h 6858000"/>
              <a:gd name="connsiteX2" fmla="*/ 1128285 w 5006297"/>
              <a:gd name="connsiteY2" fmla="*/ 156518 h 6858000"/>
              <a:gd name="connsiteX3" fmla="*/ 768782 w 5006297"/>
              <a:gd name="connsiteY3" fmla="*/ 825746 h 6858000"/>
              <a:gd name="connsiteX4" fmla="*/ 743290 w 5006297"/>
              <a:gd name="connsiteY4" fmla="*/ 860183 h 6858000"/>
              <a:gd name="connsiteX5" fmla="*/ 787138 w 5006297"/>
              <a:gd name="connsiteY5" fmla="*/ 756243 h 6858000"/>
              <a:gd name="connsiteX6" fmla="*/ 980544 w 5006297"/>
              <a:gd name="connsiteY6" fmla="*/ 339016 h 6858000"/>
              <a:gd name="connsiteX7" fmla="*/ 1161966 w 5006297"/>
              <a:gd name="connsiteY7" fmla="*/ 0 h 6858000"/>
              <a:gd name="connsiteX8" fmla="*/ 1104491 w 5006297"/>
              <a:gd name="connsiteY8" fmla="*/ 0 h 6858000"/>
              <a:gd name="connsiteX9" fmla="*/ 993044 w 5006297"/>
              <a:gd name="connsiteY9" fmla="*/ 204247 h 6858000"/>
              <a:gd name="connsiteX10" fmla="*/ 494731 w 5006297"/>
              <a:gd name="connsiteY10" fmla="*/ 1375322 h 6858000"/>
              <a:gd name="connsiteX11" fmla="*/ 46559 w 5006297"/>
              <a:gd name="connsiteY11" fmla="*/ 3329787 h 6858000"/>
              <a:gd name="connsiteX12" fmla="*/ 12272 w 5006297"/>
              <a:gd name="connsiteY12" fmla="*/ 4352595 h 6858000"/>
              <a:gd name="connsiteX13" fmla="*/ 171094 w 5006297"/>
              <a:gd name="connsiteY13" fmla="*/ 5544543 h 6858000"/>
              <a:gd name="connsiteX14" fmla="*/ 538125 w 5006297"/>
              <a:gd name="connsiteY14" fmla="*/ 6816123 h 6858000"/>
              <a:gd name="connsiteX15" fmla="*/ 555724 w 5006297"/>
              <a:gd name="connsiteY15" fmla="*/ 6858000 h 6858000"/>
              <a:gd name="connsiteX16" fmla="*/ 608303 w 5006297"/>
              <a:gd name="connsiteY16" fmla="*/ 6858000 h 6858000"/>
              <a:gd name="connsiteX17" fmla="*/ 596366 w 5006297"/>
              <a:gd name="connsiteY17" fmla="*/ 6829337 h 6858000"/>
              <a:gd name="connsiteX18" fmla="*/ 364843 w 5006297"/>
              <a:gd name="connsiteY18" fmla="*/ 6132604 h 6858000"/>
              <a:gd name="connsiteX19" fmla="*/ 213412 w 5006297"/>
              <a:gd name="connsiteY19" fmla="*/ 5505676 h 6858000"/>
              <a:gd name="connsiteX20" fmla="*/ 211628 w 5006297"/>
              <a:gd name="connsiteY20" fmla="*/ 5472254 h 6858000"/>
              <a:gd name="connsiteX21" fmla="*/ 311945 w 5006297"/>
              <a:gd name="connsiteY21" fmla="*/ 5821167 h 6858000"/>
              <a:gd name="connsiteX22" fmla="*/ 623960 w 5006297"/>
              <a:gd name="connsiteY22" fmla="*/ 6658826 h 6858000"/>
              <a:gd name="connsiteX23" fmla="*/ 717350 w 5006297"/>
              <a:gd name="connsiteY23" fmla="*/ 6858000 h 6858000"/>
              <a:gd name="connsiteX24" fmla="*/ 5006297 w 5006297"/>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06297" h="6858000">
                <a:moveTo>
                  <a:pt x="5006297" y="0"/>
                </a:moveTo>
                <a:lnTo>
                  <a:pt x="1229608" y="0"/>
                </a:lnTo>
                <a:lnTo>
                  <a:pt x="1128285" y="156518"/>
                </a:lnTo>
                <a:cubicBezTo>
                  <a:pt x="996915" y="372642"/>
                  <a:pt x="877575" y="596029"/>
                  <a:pt x="768782" y="825746"/>
                </a:cubicBezTo>
                <a:cubicBezTo>
                  <a:pt x="763429" y="839224"/>
                  <a:pt x="754646" y="851089"/>
                  <a:pt x="743290" y="860183"/>
                </a:cubicBezTo>
                <a:cubicBezTo>
                  <a:pt x="757948" y="825621"/>
                  <a:pt x="772224" y="790805"/>
                  <a:pt x="787138" y="756243"/>
                </a:cubicBezTo>
                <a:cubicBezTo>
                  <a:pt x="848067" y="615114"/>
                  <a:pt x="912406" y="475964"/>
                  <a:pt x="980544" y="339016"/>
                </a:cubicBezTo>
                <a:lnTo>
                  <a:pt x="1161966" y="0"/>
                </a:lnTo>
                <a:lnTo>
                  <a:pt x="1104491" y="0"/>
                </a:lnTo>
                <a:lnTo>
                  <a:pt x="993044" y="204247"/>
                </a:lnTo>
                <a:cubicBezTo>
                  <a:pt x="798291" y="579761"/>
                  <a:pt x="634561" y="971401"/>
                  <a:pt x="494731" y="1375322"/>
                </a:cubicBezTo>
                <a:cubicBezTo>
                  <a:pt x="277072" y="2009491"/>
                  <a:pt x="126862" y="2664550"/>
                  <a:pt x="46559" y="3329787"/>
                </a:cubicBezTo>
                <a:cubicBezTo>
                  <a:pt x="4496" y="3670216"/>
                  <a:pt x="-14242" y="4010141"/>
                  <a:pt x="12272" y="4352595"/>
                </a:cubicBezTo>
                <a:cubicBezTo>
                  <a:pt x="43627" y="4752907"/>
                  <a:pt x="90918" y="5150814"/>
                  <a:pt x="171094" y="5544543"/>
                </a:cubicBezTo>
                <a:cubicBezTo>
                  <a:pt x="259524" y="5979227"/>
                  <a:pt x="379573" y="6403657"/>
                  <a:pt x="538125" y="6816123"/>
                </a:cubicBezTo>
                <a:lnTo>
                  <a:pt x="555724" y="6858000"/>
                </a:lnTo>
                <a:lnTo>
                  <a:pt x="608303" y="6858000"/>
                </a:lnTo>
                <a:lnTo>
                  <a:pt x="596366" y="6829337"/>
                </a:lnTo>
                <a:cubicBezTo>
                  <a:pt x="508696" y="6602484"/>
                  <a:pt x="431985" y="6369981"/>
                  <a:pt x="364843" y="6132604"/>
                </a:cubicBezTo>
                <a:cubicBezTo>
                  <a:pt x="306463" y="5925865"/>
                  <a:pt x="263378" y="5714822"/>
                  <a:pt x="213412" y="5505676"/>
                </a:cubicBezTo>
                <a:cubicBezTo>
                  <a:pt x="212231" y="5494574"/>
                  <a:pt x="211637" y="5483421"/>
                  <a:pt x="211628" y="5472254"/>
                </a:cubicBezTo>
                <a:cubicBezTo>
                  <a:pt x="248210" y="5599108"/>
                  <a:pt x="277401" y="5710897"/>
                  <a:pt x="311945" y="5821167"/>
                </a:cubicBezTo>
                <a:cubicBezTo>
                  <a:pt x="401999" y="6108329"/>
                  <a:pt x="505868" y="6387643"/>
                  <a:pt x="623960" y="6658826"/>
                </a:cubicBezTo>
                <a:lnTo>
                  <a:pt x="717350" y="6858000"/>
                </a:lnTo>
                <a:lnTo>
                  <a:pt x="5006297" y="6858000"/>
                </a:lnTo>
                <a:close/>
              </a:path>
            </a:pathLst>
          </a:custGeom>
          <a:solidFill>
            <a:srgbClr val="14B2B5"/>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08549086-21FD-114B-A8BA-A2AB38819994}"/>
              </a:ext>
            </a:extLst>
          </p:cNvPr>
          <p:cNvSpPr>
            <a:spLocks noGrp="1"/>
          </p:cNvSpPr>
          <p:nvPr>
            <p:ph type="title"/>
          </p:nvPr>
        </p:nvSpPr>
        <p:spPr>
          <a:xfrm>
            <a:off x="841248" y="644652"/>
            <a:ext cx="3182112" cy="5568696"/>
          </a:xfrm>
        </p:spPr>
        <p:txBody>
          <a:bodyPr>
            <a:normAutofit/>
          </a:bodyPr>
          <a:lstStyle/>
          <a:p>
            <a:pPr>
              <a:lnSpc>
                <a:spcPct val="90000"/>
              </a:lnSpc>
            </a:pPr>
            <a:r>
              <a:rPr lang="en-US" sz="4600" b="1">
                <a:solidFill>
                  <a:schemeClr val="bg1"/>
                </a:solidFill>
              </a:rPr>
              <a:t>2020 Offering of Letters to Congress: Better Nutrition, Better Tomorrow</a:t>
            </a:r>
            <a:endParaRPr lang="en-US" sz="4600">
              <a:solidFill>
                <a:schemeClr val="bg1"/>
              </a:solidFill>
            </a:endParaRPr>
          </a:p>
        </p:txBody>
      </p:sp>
      <p:sp>
        <p:nvSpPr>
          <p:cNvPr id="3" name="Content Placeholder 2">
            <a:extLst>
              <a:ext uri="{FF2B5EF4-FFF2-40B4-BE49-F238E27FC236}">
                <a16:creationId xmlns:a16="http://schemas.microsoft.com/office/drawing/2014/main" id="{F8390C60-2E86-7246-BC1C-9F9EF73DB6A9}"/>
              </a:ext>
            </a:extLst>
          </p:cNvPr>
          <p:cNvSpPr>
            <a:spLocks noGrp="1"/>
          </p:cNvSpPr>
          <p:nvPr>
            <p:ph idx="1"/>
          </p:nvPr>
        </p:nvSpPr>
        <p:spPr>
          <a:xfrm>
            <a:off x="5494350" y="644652"/>
            <a:ext cx="5856401" cy="5568696"/>
          </a:xfrm>
        </p:spPr>
        <p:txBody>
          <a:bodyPr anchor="ctr">
            <a:normAutofit/>
          </a:bodyPr>
          <a:lstStyle/>
          <a:p>
            <a:pPr>
              <a:lnSpc>
                <a:spcPct val="100000"/>
              </a:lnSpc>
            </a:pPr>
            <a:r>
              <a:rPr lang="en-US" sz="2200"/>
              <a:t>Bread for the World's 2020 Offering of Letters to Congress: </a:t>
            </a:r>
            <a:r>
              <a:rPr lang="en-US" sz="2200" b="1" u="sng"/>
              <a:t>Better Nutrition, Better Tomorrow </a:t>
            </a:r>
            <a:r>
              <a:rPr lang="en-US" sz="2200"/>
              <a:t>urges Congress to pass legislation that provides nutrition for vulnerable people in the United States and abroad. Our faith calls us to stand alongside women and children around the world. Our government should provide leadership toward a well-nourished world.</a:t>
            </a:r>
          </a:p>
          <a:p>
            <a:pPr>
              <a:lnSpc>
                <a:spcPct val="100000"/>
              </a:lnSpc>
            </a:pPr>
            <a:r>
              <a:rPr lang="en-US" sz="2200"/>
              <a:t>Bread for the World’s Offering of Letters to Congress engages churches, campuses, and other faith communities in writing personalized letters to Congress. The campaign focuses on specific legislation or a legislative emphasis that can make a real difference to people struggling with hunger and poverty.</a:t>
            </a:r>
          </a:p>
          <a:p>
            <a:pPr>
              <a:lnSpc>
                <a:spcPct val="100000"/>
              </a:lnSpc>
            </a:pPr>
            <a:endParaRPr lang="en-US" sz="2200"/>
          </a:p>
          <a:p>
            <a:pPr>
              <a:lnSpc>
                <a:spcPct val="100000"/>
              </a:lnSpc>
            </a:pPr>
            <a:r>
              <a:rPr lang="en-US" sz="2200" u="sng">
                <a:hlinkClick r:id="rId2"/>
              </a:rPr>
              <a:t>For more information see: https://www.bread.org/2020-offering-letters</a:t>
            </a:r>
            <a:endParaRPr lang="en-US" sz="2200"/>
          </a:p>
          <a:p>
            <a:pPr marL="0" indent="0">
              <a:lnSpc>
                <a:spcPct val="100000"/>
              </a:lnSpc>
              <a:buNone/>
            </a:pPr>
            <a:r>
              <a:rPr lang="en-US" sz="2200"/>
              <a:t> </a:t>
            </a:r>
          </a:p>
          <a:p>
            <a:pPr marL="0" indent="0">
              <a:lnSpc>
                <a:spcPct val="100000"/>
              </a:lnSpc>
              <a:buNone/>
            </a:pPr>
            <a:br>
              <a:rPr lang="en-US" sz="2200"/>
            </a:br>
            <a:endParaRPr lang="en-US" sz="2200"/>
          </a:p>
        </p:txBody>
      </p:sp>
    </p:spTree>
    <p:extLst>
      <p:ext uri="{BB962C8B-B14F-4D97-AF65-F5344CB8AC3E}">
        <p14:creationId xmlns:p14="http://schemas.microsoft.com/office/powerpoint/2010/main" val="1694445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rgbClr val="14B2B5"/>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76716FB8-E17B-A64A-893E-FA0EF31EA969}"/>
              </a:ext>
            </a:extLst>
          </p:cNvPr>
          <p:cNvSpPr>
            <a:spLocks noGrp="1"/>
          </p:cNvSpPr>
          <p:nvPr>
            <p:ph type="title"/>
          </p:nvPr>
        </p:nvSpPr>
        <p:spPr>
          <a:xfrm>
            <a:off x="838200" y="401221"/>
            <a:ext cx="10515600" cy="1348065"/>
          </a:xfrm>
        </p:spPr>
        <p:txBody>
          <a:bodyPr>
            <a:normAutofit/>
          </a:bodyPr>
          <a:lstStyle/>
          <a:p>
            <a:r>
              <a:rPr lang="en-US" sz="6800">
                <a:solidFill>
                  <a:schemeClr val="bg1"/>
                </a:solidFill>
              </a:rPr>
              <a:t>Who to contact</a:t>
            </a:r>
          </a:p>
        </p:txBody>
      </p:sp>
      <p:sp>
        <p:nvSpPr>
          <p:cNvPr id="3" name="Content Placeholder 2">
            <a:extLst>
              <a:ext uri="{FF2B5EF4-FFF2-40B4-BE49-F238E27FC236}">
                <a16:creationId xmlns:a16="http://schemas.microsoft.com/office/drawing/2014/main" id="{8333533B-C6A8-D141-AF4E-DC323427BD89}"/>
              </a:ext>
            </a:extLst>
          </p:cNvPr>
          <p:cNvSpPr>
            <a:spLocks noGrp="1"/>
          </p:cNvSpPr>
          <p:nvPr>
            <p:ph idx="1"/>
          </p:nvPr>
        </p:nvSpPr>
        <p:spPr>
          <a:xfrm>
            <a:off x="838200" y="2586789"/>
            <a:ext cx="10515600" cy="3590174"/>
          </a:xfrm>
        </p:spPr>
        <p:txBody>
          <a:bodyPr>
            <a:normAutofit fontScale="62500" lnSpcReduction="20000"/>
          </a:bodyPr>
          <a:lstStyle/>
          <a:p>
            <a:pPr>
              <a:lnSpc>
                <a:spcPct val="100000"/>
              </a:lnSpc>
            </a:pPr>
            <a:r>
              <a:rPr lang="en-US" sz="3400" dirty="0"/>
              <a:t>For Senators: </a:t>
            </a:r>
          </a:p>
          <a:p>
            <a:pPr>
              <a:lnSpc>
                <a:spcPct val="100000"/>
              </a:lnSpc>
            </a:pPr>
            <a:r>
              <a:rPr lang="en-US" sz="3400" dirty="0"/>
              <a:t>The Honorable [Full Name</a:t>
            </a:r>
            <a:r>
              <a:rPr lang="en-US" sz="3400" b="1" u="sng" dirty="0"/>
              <a:t>].   Michael Bennet or Cory Gardner</a:t>
            </a:r>
            <a:br>
              <a:rPr lang="en-US" sz="3400" dirty="0"/>
            </a:br>
            <a:r>
              <a:rPr lang="en-US" sz="3400" dirty="0"/>
              <a:t>[Room #] [Name of] Senate Office Building United States Senate</a:t>
            </a:r>
            <a:br>
              <a:rPr lang="en-US" sz="3400" dirty="0"/>
            </a:br>
            <a:r>
              <a:rPr lang="en-US" sz="3400" dirty="0"/>
              <a:t>Washington, DC 20510 </a:t>
            </a:r>
          </a:p>
          <a:p>
            <a:pPr>
              <a:lnSpc>
                <a:spcPct val="100000"/>
              </a:lnSpc>
            </a:pPr>
            <a:r>
              <a:rPr lang="en-US" sz="3400" dirty="0"/>
              <a:t>For Representatives</a:t>
            </a:r>
            <a:r>
              <a:rPr lang="en-US" sz="3400" b="1" u="sng" dirty="0"/>
              <a:t>:  Denver’s rep is Diana DeGette</a:t>
            </a:r>
          </a:p>
          <a:p>
            <a:pPr>
              <a:lnSpc>
                <a:spcPct val="100000"/>
              </a:lnSpc>
            </a:pPr>
            <a:r>
              <a:rPr lang="en-US" sz="3400" dirty="0"/>
              <a:t>The Honorable [Full Name].  </a:t>
            </a:r>
            <a:br>
              <a:rPr lang="en-US" sz="3400" dirty="0"/>
            </a:br>
            <a:r>
              <a:rPr lang="en-US" sz="3400" dirty="0"/>
              <a:t>[Room #] [Name of] House Office Building United States House of Representatives Washington, DC 20515 </a:t>
            </a:r>
          </a:p>
          <a:p>
            <a:r>
              <a:rPr lang="en-US" sz="3400" dirty="0"/>
              <a:t> </a:t>
            </a:r>
          </a:p>
          <a:p>
            <a:r>
              <a:rPr lang="en-US" sz="3400" u="sng" dirty="0">
                <a:hlinkClick r:id="rId2"/>
              </a:rPr>
              <a:t>Govtrack.us</a:t>
            </a:r>
            <a:r>
              <a:rPr lang="en-US" sz="3400" dirty="0"/>
              <a:t> – Colorado Congressional Delegation : this also offers you opportunity to email or mail to a Colorado address</a:t>
            </a:r>
          </a:p>
          <a:p>
            <a:r>
              <a:rPr lang="en-US" sz="3400" u="sng" dirty="0">
                <a:hlinkClick r:id="rId3"/>
              </a:rPr>
              <a:t>https://www.govtrack.us/congress/members/CO#senators</a:t>
            </a:r>
            <a:endParaRPr lang="en-US" sz="3400" dirty="0"/>
          </a:p>
          <a:p>
            <a:pPr marL="0" indent="0">
              <a:buNone/>
            </a:pPr>
            <a:endParaRPr lang="en-US" sz="3400" dirty="0"/>
          </a:p>
        </p:txBody>
      </p:sp>
    </p:spTree>
    <p:extLst>
      <p:ext uri="{BB962C8B-B14F-4D97-AF65-F5344CB8AC3E}">
        <p14:creationId xmlns:p14="http://schemas.microsoft.com/office/powerpoint/2010/main" val="3083307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rgbClr val="14B2B5"/>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981B82E8-20E8-344E-A54B-9E4A014E5C65}"/>
              </a:ext>
            </a:extLst>
          </p:cNvPr>
          <p:cNvSpPr>
            <a:spLocks noGrp="1"/>
          </p:cNvSpPr>
          <p:nvPr>
            <p:ph type="title"/>
          </p:nvPr>
        </p:nvSpPr>
        <p:spPr>
          <a:xfrm>
            <a:off x="838200" y="401221"/>
            <a:ext cx="10515600" cy="1348065"/>
          </a:xfrm>
        </p:spPr>
        <p:txBody>
          <a:bodyPr>
            <a:normAutofit/>
          </a:bodyPr>
          <a:lstStyle/>
          <a:p>
            <a:r>
              <a:rPr lang="en-US" sz="6800" dirty="0">
                <a:solidFill>
                  <a:schemeClr val="bg1"/>
                </a:solidFill>
              </a:rPr>
              <a:t>What to write</a:t>
            </a:r>
          </a:p>
        </p:txBody>
      </p:sp>
      <p:sp>
        <p:nvSpPr>
          <p:cNvPr id="3" name="Content Placeholder 2">
            <a:extLst>
              <a:ext uri="{FF2B5EF4-FFF2-40B4-BE49-F238E27FC236}">
                <a16:creationId xmlns:a16="http://schemas.microsoft.com/office/drawing/2014/main" id="{2DD1B6B8-7551-D247-A41F-85233A1E9B7E}"/>
              </a:ext>
            </a:extLst>
          </p:cNvPr>
          <p:cNvSpPr>
            <a:spLocks noGrp="1"/>
          </p:cNvSpPr>
          <p:nvPr>
            <p:ph idx="1"/>
          </p:nvPr>
        </p:nvSpPr>
        <p:spPr>
          <a:xfrm>
            <a:off x="651641" y="2347414"/>
            <a:ext cx="10702159" cy="5934737"/>
          </a:xfrm>
        </p:spPr>
        <p:txBody>
          <a:bodyPr>
            <a:noAutofit/>
          </a:bodyPr>
          <a:lstStyle/>
          <a:p>
            <a:r>
              <a:rPr lang="en-US" sz="2000" dirty="0"/>
              <a:t>Dear (Senator OR Representative), </a:t>
            </a:r>
          </a:p>
          <a:p>
            <a:r>
              <a:rPr lang="en-US" sz="2000" dirty="0"/>
              <a:t> As we all work together to respond to the Covid-19 global pandemic, it is more important than ever that we make strong investments in nutrition programs for the most vulnerable in the U.S. and abroad. Malnutrition makes children and other vulnerable populations more susceptible to disease and infection.</a:t>
            </a:r>
          </a:p>
          <a:p>
            <a:r>
              <a:rPr lang="en-US" sz="2000" dirty="0"/>
              <a:t>Federal Nutrition programs help U.S. families lead healthy lives. Congress should expand the summer EBT program so more children can access nutritious food during the summer months – the hungriest time of the year for children. </a:t>
            </a:r>
            <a:r>
              <a:rPr lang="en-US" sz="2000" b="1" u="sng" dirty="0"/>
              <a:t>Specifically, I urge you to cosponsor S1918 “the Hunger Free Summer for Kids Act” which would expand this program nationwide.</a:t>
            </a:r>
          </a:p>
          <a:p>
            <a:r>
              <a:rPr lang="en-US" sz="2000" dirty="0"/>
              <a:t>I also urge you to support legislation that strengthens U.S. leadership on global nutrition and increases funding for global nutrition programs. Too many children globally are malnourished and suffer from stunting, which affects physical, cognitive and immune system development.</a:t>
            </a:r>
          </a:p>
          <a:p>
            <a:r>
              <a:rPr lang="en-US" sz="2000" dirty="0"/>
              <a:t>Now more than ever, (as a member of Our Savior’s Lutheran Church) my faith calls me to stand alongside vulnerable people in my community and around the world. Our government should provide leadership toward a well-nourished and more resilient world.</a:t>
            </a:r>
          </a:p>
          <a:p>
            <a:r>
              <a:rPr lang="en-US" sz="2000" dirty="0"/>
              <a:t>Sincerely</a:t>
            </a:r>
            <a:r>
              <a:rPr lang="en-US" sz="1600" dirty="0"/>
              <a:t>, </a:t>
            </a:r>
          </a:p>
        </p:txBody>
      </p:sp>
    </p:spTree>
    <p:extLst>
      <p:ext uri="{BB962C8B-B14F-4D97-AF65-F5344CB8AC3E}">
        <p14:creationId xmlns:p14="http://schemas.microsoft.com/office/powerpoint/2010/main" val="278344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rgbClr val="14B2B5"/>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1E523F1-2FEE-A04E-875B-C6182D085389}"/>
              </a:ext>
            </a:extLst>
          </p:cNvPr>
          <p:cNvSpPr>
            <a:spLocks noGrp="1"/>
          </p:cNvSpPr>
          <p:nvPr>
            <p:ph type="title"/>
          </p:nvPr>
        </p:nvSpPr>
        <p:spPr>
          <a:xfrm>
            <a:off x="841246" y="673770"/>
            <a:ext cx="3644489" cy="2414488"/>
          </a:xfrm>
        </p:spPr>
        <p:txBody>
          <a:bodyPr anchor="t">
            <a:normAutofit/>
          </a:bodyPr>
          <a:lstStyle/>
          <a:p>
            <a:r>
              <a:rPr lang="en-US" sz="6600">
                <a:solidFill>
                  <a:schemeClr val="bg1"/>
                </a:solidFill>
              </a:rPr>
              <a:t>How to write it</a:t>
            </a:r>
          </a:p>
        </p:txBody>
      </p:sp>
      <p:sp>
        <p:nvSpPr>
          <p:cNvPr id="3" name="Content Placeholder 2">
            <a:extLst>
              <a:ext uri="{FF2B5EF4-FFF2-40B4-BE49-F238E27FC236}">
                <a16:creationId xmlns:a16="http://schemas.microsoft.com/office/drawing/2014/main" id="{02E7B871-C694-2A40-868D-7397634F1B72}"/>
              </a:ext>
            </a:extLst>
          </p:cNvPr>
          <p:cNvSpPr>
            <a:spLocks noGrp="1"/>
          </p:cNvSpPr>
          <p:nvPr>
            <p:ph idx="1"/>
          </p:nvPr>
        </p:nvSpPr>
        <p:spPr>
          <a:xfrm>
            <a:off x="6095999" y="882315"/>
            <a:ext cx="5254754" cy="5294647"/>
          </a:xfrm>
        </p:spPr>
        <p:txBody>
          <a:bodyPr>
            <a:normAutofit/>
          </a:bodyPr>
          <a:lstStyle/>
          <a:p>
            <a:r>
              <a:rPr lang="en-US" sz="3200" dirty="0"/>
              <a:t>Name of Congress person</a:t>
            </a:r>
          </a:p>
          <a:p>
            <a:r>
              <a:rPr lang="en-US" sz="3200" dirty="0"/>
              <a:t>Date</a:t>
            </a:r>
          </a:p>
          <a:p>
            <a:r>
              <a:rPr lang="en-US" sz="3200" dirty="0"/>
              <a:t>Content</a:t>
            </a:r>
          </a:p>
          <a:p>
            <a:r>
              <a:rPr lang="en-US" sz="3200" dirty="0"/>
              <a:t>Your signature with your address at the end</a:t>
            </a:r>
          </a:p>
          <a:p>
            <a:endParaRPr lang="en-US" sz="3200" dirty="0"/>
          </a:p>
          <a:p>
            <a:r>
              <a:rPr lang="en-US" sz="3200" dirty="0"/>
              <a:t>Be sure to include your address on the envelope</a:t>
            </a:r>
          </a:p>
        </p:txBody>
      </p:sp>
    </p:spTree>
    <p:extLst>
      <p:ext uri="{BB962C8B-B14F-4D97-AF65-F5344CB8AC3E}">
        <p14:creationId xmlns:p14="http://schemas.microsoft.com/office/powerpoint/2010/main" val="3939165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D8866E-C2DF-4048-AE9E-6654B7D618E7}"/>
              </a:ext>
            </a:extLst>
          </p:cNvPr>
          <p:cNvSpPr>
            <a:spLocks noGrp="1"/>
          </p:cNvSpPr>
          <p:nvPr>
            <p:ph type="title"/>
          </p:nvPr>
        </p:nvSpPr>
        <p:spPr>
          <a:xfrm>
            <a:off x="630936" y="639520"/>
            <a:ext cx="3429000" cy="1719072"/>
          </a:xfrm>
        </p:spPr>
        <p:txBody>
          <a:bodyPr anchor="b">
            <a:normAutofit/>
          </a:bodyPr>
          <a:lstStyle/>
          <a:p>
            <a:pPr>
              <a:lnSpc>
                <a:spcPct val="90000"/>
              </a:lnSpc>
            </a:pPr>
            <a:r>
              <a:rPr lang="en-US" sz="3700"/>
              <a:t>Prefer to call?	</a:t>
            </a:r>
            <a:br>
              <a:rPr lang="en-US" sz="3700"/>
            </a:br>
            <a:endParaRPr lang="en-US" sz="3700"/>
          </a:p>
        </p:txBody>
      </p:sp>
      <p:sp>
        <p:nvSpPr>
          <p:cNvPr id="12"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14B2B5"/>
          </a:solidFill>
          <a:ln w="38100" cap="rnd">
            <a:solidFill>
              <a:srgbClr val="14B2B5"/>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5788101-9ECC-504A-8D9A-1FDCAE8E6996}"/>
              </a:ext>
            </a:extLst>
          </p:cNvPr>
          <p:cNvSpPr>
            <a:spLocks noGrp="1"/>
          </p:cNvSpPr>
          <p:nvPr>
            <p:ph idx="1"/>
          </p:nvPr>
        </p:nvSpPr>
        <p:spPr>
          <a:xfrm>
            <a:off x="630936" y="2807208"/>
            <a:ext cx="3429000" cy="3410712"/>
          </a:xfrm>
        </p:spPr>
        <p:txBody>
          <a:bodyPr anchor="t">
            <a:normAutofit/>
          </a:bodyPr>
          <a:lstStyle/>
          <a:p>
            <a:pPr>
              <a:lnSpc>
                <a:spcPct val="100000"/>
              </a:lnSpc>
            </a:pPr>
            <a:endParaRPr lang="en-US" sz="1700"/>
          </a:p>
          <a:p>
            <a:pPr>
              <a:lnSpc>
                <a:spcPct val="100000"/>
              </a:lnSpc>
            </a:pPr>
            <a:r>
              <a:rPr lang="en-US" sz="1700"/>
              <a:t>US Senate and House of Representatives:   202-224-3121</a:t>
            </a:r>
          </a:p>
          <a:p>
            <a:pPr>
              <a:lnSpc>
                <a:spcPct val="100000"/>
              </a:lnSpc>
            </a:pPr>
            <a:r>
              <a:rPr lang="en-US" sz="1700"/>
              <a:t>Call this number with the name of the person with whom you want to speak and you will be connected. Normally you would be connected to an aid. These days, you’ll likely be asked to leave a message.</a:t>
            </a:r>
          </a:p>
          <a:p>
            <a:pPr>
              <a:lnSpc>
                <a:spcPct val="100000"/>
              </a:lnSpc>
            </a:pPr>
            <a:endParaRPr lang="en-US" sz="1700"/>
          </a:p>
          <a:p>
            <a:pPr>
              <a:lnSpc>
                <a:spcPct val="100000"/>
              </a:lnSpc>
            </a:pPr>
            <a:r>
              <a:rPr lang="en-US" sz="1700"/>
              <a:t>Want to try to leave a message on the White House message system? 202-456-1414</a:t>
            </a:r>
          </a:p>
        </p:txBody>
      </p:sp>
      <mc:AlternateContent xmlns:mc="http://schemas.openxmlformats.org/markup-compatibility/2006" xmlns:p14="http://schemas.microsoft.com/office/powerpoint/2010/main">
        <mc:Choice Requires="p14">
          <p:contentPart p14:bwMode="auto" r:id="rId2">
            <p14:nvContentPartPr>
              <p14:cNvPr id="14" name="Ink 1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14" name="Ink 1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7" name="Graphic 6" descr="Speaker Phone">
            <a:extLst>
              <a:ext uri="{FF2B5EF4-FFF2-40B4-BE49-F238E27FC236}">
                <a16:creationId xmlns:a16="http://schemas.microsoft.com/office/drawing/2014/main" id="{3769CB70-999D-48BF-8672-87D913E8F1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17236" y="640080"/>
            <a:ext cx="5577840" cy="5577840"/>
          </a:xfrm>
          <a:prstGeom prst="rect">
            <a:avLst/>
          </a:prstGeom>
        </p:spPr>
      </p:pic>
    </p:spTree>
    <p:extLst>
      <p:ext uri="{BB962C8B-B14F-4D97-AF65-F5344CB8AC3E}">
        <p14:creationId xmlns:p14="http://schemas.microsoft.com/office/powerpoint/2010/main" val="4000287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0" name="Rectangle 9">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1">
            <a:extLst>
              <a:ext uri="{FF2B5EF4-FFF2-40B4-BE49-F238E27FC236}">
                <a16:creationId xmlns:a16="http://schemas.microsoft.com/office/drawing/2014/main" id="{5E0D0E5A-6E97-46A9-AF74-EAEA1E044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9417" y="6756322"/>
            <a:ext cx="5657849" cy="101678"/>
          </a:xfrm>
          <a:custGeom>
            <a:avLst/>
            <a:gdLst>
              <a:gd name="connsiteX0" fmla="*/ 0 w 2374107"/>
              <a:gd name="connsiteY0" fmla="*/ 0 h 45719"/>
              <a:gd name="connsiteX1" fmla="*/ 2374107 w 2374107"/>
              <a:gd name="connsiteY1" fmla="*/ 0 h 45719"/>
              <a:gd name="connsiteX2" fmla="*/ 2374107 w 2374107"/>
              <a:gd name="connsiteY2" fmla="*/ 45719 h 45719"/>
              <a:gd name="connsiteX3" fmla="*/ 0 w 2374107"/>
              <a:gd name="connsiteY3" fmla="*/ 45719 h 45719"/>
              <a:gd name="connsiteX4" fmla="*/ 0 w 2374107"/>
              <a:gd name="connsiteY4" fmla="*/ 0 h 45719"/>
              <a:gd name="connsiteX0" fmla="*/ 0 w 2430067"/>
              <a:gd name="connsiteY0" fmla="*/ 0 h 64769"/>
              <a:gd name="connsiteX1" fmla="*/ 2430067 w 2430067"/>
              <a:gd name="connsiteY1" fmla="*/ 19050 h 64769"/>
              <a:gd name="connsiteX2" fmla="*/ 2430067 w 2430067"/>
              <a:gd name="connsiteY2" fmla="*/ 64769 h 64769"/>
              <a:gd name="connsiteX3" fmla="*/ 55960 w 2430067"/>
              <a:gd name="connsiteY3" fmla="*/ 64769 h 64769"/>
              <a:gd name="connsiteX4" fmla="*/ 0 w 2430067"/>
              <a:gd name="connsiteY4" fmla="*/ 0 h 64769"/>
              <a:gd name="connsiteX0" fmla="*/ 0 w 2431088"/>
              <a:gd name="connsiteY0" fmla="*/ 0 h 94534"/>
              <a:gd name="connsiteX1" fmla="*/ 2431088 w 2431088"/>
              <a:gd name="connsiteY1" fmla="*/ 48815 h 94534"/>
              <a:gd name="connsiteX2" fmla="*/ 2431088 w 2431088"/>
              <a:gd name="connsiteY2" fmla="*/ 94534 h 94534"/>
              <a:gd name="connsiteX3" fmla="*/ 56981 w 2431088"/>
              <a:gd name="connsiteY3" fmla="*/ 94534 h 94534"/>
              <a:gd name="connsiteX4" fmla="*/ 0 w 2431088"/>
              <a:gd name="connsiteY4" fmla="*/ 0 h 94534"/>
              <a:gd name="connsiteX0" fmla="*/ 0 w 2425473"/>
              <a:gd name="connsiteY0" fmla="*/ 0 h 101678"/>
              <a:gd name="connsiteX1" fmla="*/ 2425473 w 2425473"/>
              <a:gd name="connsiteY1" fmla="*/ 55959 h 101678"/>
              <a:gd name="connsiteX2" fmla="*/ 2425473 w 2425473"/>
              <a:gd name="connsiteY2" fmla="*/ 101678 h 101678"/>
              <a:gd name="connsiteX3" fmla="*/ 51366 w 2425473"/>
              <a:gd name="connsiteY3" fmla="*/ 101678 h 101678"/>
              <a:gd name="connsiteX4" fmla="*/ 0 w 2425473"/>
              <a:gd name="connsiteY4" fmla="*/ 0 h 101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473" h="101678">
                <a:moveTo>
                  <a:pt x="0" y="0"/>
                </a:moveTo>
                <a:lnTo>
                  <a:pt x="2425473" y="55959"/>
                </a:lnTo>
                <a:lnTo>
                  <a:pt x="2425473" y="101678"/>
                </a:lnTo>
                <a:lnTo>
                  <a:pt x="51366" y="10167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2">
            <a:extLst>
              <a:ext uri="{FF2B5EF4-FFF2-40B4-BE49-F238E27FC236}">
                <a16:creationId xmlns:a16="http://schemas.microsoft.com/office/drawing/2014/main" id="{E197A7FD-CD8D-4609-AE35-64C89063E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8697" y="6809135"/>
            <a:ext cx="160496" cy="48864"/>
          </a:xfrm>
          <a:custGeom>
            <a:avLst/>
            <a:gdLst>
              <a:gd name="connsiteX0" fmla="*/ 0 w 91440"/>
              <a:gd name="connsiteY0" fmla="*/ 0 h 27432"/>
              <a:gd name="connsiteX1" fmla="*/ 91440 w 91440"/>
              <a:gd name="connsiteY1" fmla="*/ 0 h 27432"/>
              <a:gd name="connsiteX2" fmla="*/ 91440 w 91440"/>
              <a:gd name="connsiteY2" fmla="*/ 27432 h 27432"/>
              <a:gd name="connsiteX3" fmla="*/ 0 w 91440"/>
              <a:gd name="connsiteY3" fmla="*/ 27432 h 27432"/>
              <a:gd name="connsiteX4" fmla="*/ 0 w 91440"/>
              <a:gd name="connsiteY4" fmla="*/ 0 h 27432"/>
              <a:gd name="connsiteX0" fmla="*/ 0 w 128350"/>
              <a:gd name="connsiteY0" fmla="*/ 0 h 36957"/>
              <a:gd name="connsiteX1" fmla="*/ 128350 w 128350"/>
              <a:gd name="connsiteY1" fmla="*/ 9525 h 36957"/>
              <a:gd name="connsiteX2" fmla="*/ 128350 w 128350"/>
              <a:gd name="connsiteY2" fmla="*/ 36957 h 36957"/>
              <a:gd name="connsiteX3" fmla="*/ 36910 w 128350"/>
              <a:gd name="connsiteY3" fmla="*/ 36957 h 36957"/>
              <a:gd name="connsiteX4" fmla="*/ 0 w 128350"/>
              <a:gd name="connsiteY4" fmla="*/ 0 h 36957"/>
              <a:gd name="connsiteX0" fmla="*/ 0 w 128350"/>
              <a:gd name="connsiteY0" fmla="*/ 0 h 36957"/>
              <a:gd name="connsiteX1" fmla="*/ 83106 w 128350"/>
              <a:gd name="connsiteY1" fmla="*/ 11906 h 36957"/>
              <a:gd name="connsiteX2" fmla="*/ 128350 w 128350"/>
              <a:gd name="connsiteY2" fmla="*/ 36957 h 36957"/>
              <a:gd name="connsiteX3" fmla="*/ 36910 w 128350"/>
              <a:gd name="connsiteY3" fmla="*/ 36957 h 36957"/>
              <a:gd name="connsiteX4" fmla="*/ 0 w 128350"/>
              <a:gd name="connsiteY4" fmla="*/ 0 h 36957"/>
              <a:gd name="connsiteX0" fmla="*/ 0 w 162878"/>
              <a:gd name="connsiteY0" fmla="*/ 0 h 44101"/>
              <a:gd name="connsiteX1" fmla="*/ 117634 w 162878"/>
              <a:gd name="connsiteY1" fmla="*/ 19050 h 44101"/>
              <a:gd name="connsiteX2" fmla="*/ 162878 w 162878"/>
              <a:gd name="connsiteY2" fmla="*/ 44101 h 44101"/>
              <a:gd name="connsiteX3" fmla="*/ 71438 w 162878"/>
              <a:gd name="connsiteY3" fmla="*/ 44101 h 44101"/>
              <a:gd name="connsiteX4" fmla="*/ 0 w 162878"/>
              <a:gd name="connsiteY4" fmla="*/ 0 h 44101"/>
              <a:gd name="connsiteX0" fmla="*/ 0 w 160496"/>
              <a:gd name="connsiteY0" fmla="*/ 0 h 48864"/>
              <a:gd name="connsiteX1" fmla="*/ 115252 w 160496"/>
              <a:gd name="connsiteY1" fmla="*/ 23813 h 48864"/>
              <a:gd name="connsiteX2" fmla="*/ 160496 w 160496"/>
              <a:gd name="connsiteY2" fmla="*/ 48864 h 48864"/>
              <a:gd name="connsiteX3" fmla="*/ 69056 w 160496"/>
              <a:gd name="connsiteY3" fmla="*/ 48864 h 48864"/>
              <a:gd name="connsiteX4" fmla="*/ 0 w 160496"/>
              <a:gd name="connsiteY4" fmla="*/ 0 h 48864"/>
              <a:gd name="connsiteX0" fmla="*/ 0 w 160496"/>
              <a:gd name="connsiteY0" fmla="*/ 0 h 48864"/>
              <a:gd name="connsiteX1" fmla="*/ 115252 w 160496"/>
              <a:gd name="connsiteY1" fmla="*/ 23813 h 48864"/>
              <a:gd name="connsiteX2" fmla="*/ 160496 w 160496"/>
              <a:gd name="connsiteY2" fmla="*/ 48864 h 48864"/>
              <a:gd name="connsiteX3" fmla="*/ 61912 w 160496"/>
              <a:gd name="connsiteY3" fmla="*/ 48864 h 48864"/>
              <a:gd name="connsiteX4" fmla="*/ 0 w 160496"/>
              <a:gd name="connsiteY4" fmla="*/ 0 h 4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496" h="48864">
                <a:moveTo>
                  <a:pt x="0" y="0"/>
                </a:moveTo>
                <a:lnTo>
                  <a:pt x="115252" y="23813"/>
                </a:lnTo>
                <a:lnTo>
                  <a:pt x="160496" y="48864"/>
                </a:lnTo>
                <a:lnTo>
                  <a:pt x="61912" y="48864"/>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rgbClr val="14B2B5"/>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4457231-8BDC-1045-B868-D54FE5D6D7FB}"/>
              </a:ext>
            </a:extLst>
          </p:cNvPr>
          <p:cNvSpPr>
            <a:spLocks noGrp="1"/>
          </p:cNvSpPr>
          <p:nvPr>
            <p:ph type="title"/>
          </p:nvPr>
        </p:nvSpPr>
        <p:spPr>
          <a:xfrm>
            <a:off x="2558716" y="955309"/>
            <a:ext cx="7074568" cy="2898975"/>
          </a:xfrm>
        </p:spPr>
        <p:txBody>
          <a:bodyPr vert="horz" lIns="91440" tIns="45720" rIns="91440" bIns="45720" rtlCol="0" anchor="b">
            <a:normAutofit/>
          </a:bodyPr>
          <a:lstStyle/>
          <a:p>
            <a:pPr algn="ctr">
              <a:lnSpc>
                <a:spcPct val="90000"/>
              </a:lnSpc>
            </a:pPr>
            <a:r>
              <a:rPr lang="en-US" dirty="0">
                <a:solidFill>
                  <a:schemeClr val="bg1"/>
                </a:solidFill>
              </a:rPr>
              <a:t>Thank you for your participation! </a:t>
            </a:r>
            <a:br>
              <a:rPr lang="en-US" dirty="0">
                <a:solidFill>
                  <a:schemeClr val="bg1"/>
                </a:solidFill>
              </a:rPr>
            </a:br>
            <a:r>
              <a:rPr lang="en-US" dirty="0">
                <a:solidFill>
                  <a:schemeClr val="bg1"/>
                </a:solidFill>
              </a:rPr>
              <a:t>Your actions make a difference!!</a:t>
            </a:r>
          </a:p>
        </p:txBody>
      </p:sp>
      <p:sp>
        <p:nvSpPr>
          <p:cNvPr id="18" name="Rectangle 6">
            <a:extLst>
              <a:ext uri="{FF2B5EF4-FFF2-40B4-BE49-F238E27FC236}">
                <a16:creationId xmlns:a16="http://schemas.microsoft.com/office/drawing/2014/main" id="{C0B64B74-19BE-47D9-8BB8-7081BF0E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1333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2076045"/>
      </p:ext>
    </p:extLst>
  </p:cSld>
  <p:clrMapOvr>
    <a:masterClrMapping/>
  </p:clrMapOvr>
</p:sld>
</file>

<file path=ppt/theme/theme1.xml><?xml version="1.0" encoding="utf-8"?>
<a:theme xmlns:a="http://schemas.openxmlformats.org/drawingml/2006/main" name="SketchyVTI">
  <a:themeElements>
    <a:clrScheme name="AnalogousFromRegularSeed_2SEEDS">
      <a:dk1>
        <a:srgbClr val="000000"/>
      </a:dk1>
      <a:lt1>
        <a:srgbClr val="FFFFFF"/>
      </a:lt1>
      <a:dk2>
        <a:srgbClr val="412E24"/>
      </a:dk2>
      <a:lt2>
        <a:srgbClr val="E8E2E2"/>
      </a:lt2>
      <a:accent1>
        <a:srgbClr val="14B2B5"/>
      </a:accent1>
      <a:accent2>
        <a:srgbClr val="20B579"/>
      </a:accent2>
      <a:accent3>
        <a:srgbClr val="2995E7"/>
      </a:accent3>
      <a:accent4>
        <a:srgbClr val="D5173A"/>
      </a:accent4>
      <a:accent5>
        <a:srgbClr val="E75529"/>
      </a:accent5>
      <a:accent6>
        <a:srgbClr val="D59217"/>
      </a:accent6>
      <a:hlink>
        <a:srgbClr val="C75857"/>
      </a:hlink>
      <a:folHlink>
        <a:srgbClr val="7F7F7F"/>
      </a:folHlink>
    </a:clrScheme>
    <a:fontScheme name="Sketchy_SerifHand">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99</TotalTime>
  <Words>582</Words>
  <Application>Microsoft Macintosh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Modern Love</vt:lpstr>
      <vt:lpstr>The Hand</vt:lpstr>
      <vt:lpstr>SketchyVTI</vt:lpstr>
      <vt:lpstr>Bread for the World </vt:lpstr>
      <vt:lpstr>2020 Offering of Letters to Congress: Better Nutrition, Better Tomorrow</vt:lpstr>
      <vt:lpstr>Who to contact</vt:lpstr>
      <vt:lpstr>What to write</vt:lpstr>
      <vt:lpstr>How to write it</vt:lpstr>
      <vt:lpstr>Prefer to call?  </vt:lpstr>
      <vt:lpstr>Thank you for your participation!  Your actions make a difference!!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Bread for the World </dc:title>
  <dc:creator>Microsoft Office User</dc:creator>
  <cp:lastModifiedBy>Microsoft Office User</cp:lastModifiedBy>
  <cp:revision>2</cp:revision>
  <dcterms:created xsi:type="dcterms:W3CDTF">2020-04-06T22:00:10Z</dcterms:created>
  <dcterms:modified xsi:type="dcterms:W3CDTF">2020-04-06T23:39:29Z</dcterms:modified>
</cp:coreProperties>
</file>